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539" r:id="rId5"/>
    <p:sldId id="560" r:id="rId6"/>
    <p:sldId id="594" r:id="rId7"/>
    <p:sldId id="658" r:id="rId8"/>
    <p:sldId id="653" r:id="rId9"/>
    <p:sldId id="656" r:id="rId10"/>
  </p:sldIdLst>
  <p:sldSz cx="9144000" cy="5143500" type="screen16x9"/>
  <p:notesSz cx="7099300" cy="1023461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3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5943" algn="l" defTabSz="914378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132" algn="l" defTabSz="914378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320" algn="l" defTabSz="914378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509" algn="l" defTabSz="914378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1">
          <p15:clr>
            <a:srgbClr val="A4A3A4"/>
          </p15:clr>
        </p15:guide>
        <p15:guide id="2" pos="1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24" userDrawn="1">
          <p15:clr>
            <a:srgbClr val="A4A3A4"/>
          </p15:clr>
        </p15:guide>
        <p15:guide id="2" pos="2334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zanne Smit-Drewes" initials="SS" lastIdx="7" clrIdx="0">
    <p:extLst/>
  </p:cmAuthor>
  <p:cmAuthor id="2" name="Linda Krielaart" initials="LK" lastIdx="1" clrIdx="1"/>
  <p:cmAuthor id="3" name="Sjoerd Sjoerdsma" initials="SS" lastIdx="39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3D7"/>
    <a:srgbClr val="E28F0C"/>
    <a:srgbClr val="E4E4E4"/>
    <a:srgbClr val="A6A6A6"/>
    <a:srgbClr val="575757"/>
    <a:srgbClr val="97BB30"/>
    <a:srgbClr val="0CA3EF"/>
    <a:srgbClr val="3BBDFF"/>
    <a:srgbClr val="EC9A0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 autoAdjust="0"/>
    <p:restoredTop sz="89821" autoAdjust="0"/>
  </p:normalViewPr>
  <p:slideViewPr>
    <p:cSldViewPr>
      <p:cViewPr varScale="1">
        <p:scale>
          <a:sx n="114" d="100"/>
          <a:sy n="114" d="100"/>
        </p:scale>
        <p:origin x="760" y="168"/>
      </p:cViewPr>
      <p:guideLst>
        <p:guide orient="horz" pos="2981"/>
        <p:guide pos="1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28" d="100"/>
          <a:sy n="128" d="100"/>
        </p:scale>
        <p:origin x="-4734" y="-108"/>
      </p:cViewPr>
      <p:guideLst>
        <p:guide orient="horz" pos="3324"/>
        <p:guide pos="2334"/>
        <p:guide orient="horz" pos="3224"/>
        <p:guide pos="2235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0784" y="0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FE24551-6C17-4424-AE0F-A56CDB1CD232}" type="datetimeFigureOut">
              <a:rPr lang="nl-NL"/>
              <a:pPr>
                <a:defRPr/>
              </a:pPr>
              <a:t>30-06-17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9721575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0784" y="9721575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D08204-FA36-4095-A1FB-3EE15B698AA9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085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0784" y="0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BA222AE-F7DB-4794-9BA8-783973C1BF72}" type="datetimeFigureOut">
              <a:rPr lang="nl-NL"/>
              <a:pPr>
                <a:defRPr/>
              </a:pPr>
              <a:t>30-06-17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14" tIns="47308" rIns="94614" bIns="47308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29" y="4860789"/>
            <a:ext cx="5678445" cy="4605902"/>
          </a:xfrm>
          <a:prstGeom prst="rect">
            <a:avLst/>
          </a:prstGeom>
        </p:spPr>
        <p:txBody>
          <a:bodyPr vert="horz" lIns="94614" tIns="47308" rIns="94614" bIns="47308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721575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0784" y="9721575"/>
            <a:ext cx="3076860" cy="511404"/>
          </a:xfrm>
          <a:prstGeom prst="rect">
            <a:avLst/>
          </a:prstGeom>
        </p:spPr>
        <p:txBody>
          <a:bodyPr vert="horz" lIns="94614" tIns="47308" rIns="94614" bIns="4730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D87331-239B-40C2-8260-BEBFCE21FD1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6593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D87331-239B-40C2-8260-BEBFCE21FD13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10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D87331-239B-40C2-8260-BEBFCE21FD13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194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 userDrawn="1"/>
        </p:nvSpPr>
        <p:spPr>
          <a:xfrm>
            <a:off x="0" y="3676305"/>
            <a:ext cx="9144000" cy="1008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88900" dir="5400000" algn="t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9" name="Ondertitel 2"/>
          <p:cNvSpPr txBox="1">
            <a:spLocks/>
          </p:cNvSpPr>
          <p:nvPr userDrawn="1"/>
        </p:nvSpPr>
        <p:spPr>
          <a:xfrm>
            <a:off x="-9054" y="559730"/>
            <a:ext cx="3959027" cy="360363"/>
          </a:xfrm>
          <a:prstGeom prst="rect">
            <a:avLst/>
          </a:prstGeom>
          <a:effectLst>
            <a:outerShdw blurRad="38100" dist="12700" dir="2700000" algn="tl" rotWithShape="0">
              <a:prstClr val="black">
                <a:alpha val="26000"/>
              </a:prstClr>
            </a:outerShdw>
          </a:effectLst>
        </p:spPr>
        <p:txBody>
          <a:bodyPr lIns="647984" tIns="45719" rIns="91438" bIns="45719"/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nl-NL" sz="1200" spc="0" dirty="0" err="1">
                <a:solidFill>
                  <a:schemeClr val="bg1"/>
                </a:solidFill>
                <a:latin typeface="Corbel" pitchFamily="34" charset="0"/>
              </a:rPr>
              <a:t>nextlogic.nl</a:t>
            </a:r>
            <a:endParaRPr lang="nl-NL" sz="1200" spc="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-36510" y="3699444"/>
            <a:ext cx="7183186" cy="540060"/>
          </a:xfrm>
          <a:noFill/>
          <a:effectLst/>
        </p:spPr>
        <p:txBody>
          <a:bodyPr lIns="647984" tIns="143996" anchor="t" anchorCtr="0">
            <a:noAutofit/>
          </a:bodyPr>
          <a:lstStyle>
            <a:lvl1pPr marL="0" indent="0" algn="l">
              <a:defRPr sz="2400">
                <a:solidFill>
                  <a:srgbClr val="009ED6"/>
                </a:solidFill>
              </a:defRPr>
            </a:lvl1pPr>
          </a:lstStyle>
          <a:p>
            <a:r>
              <a:rPr lang="nl-NL" dirty="0"/>
              <a:t>Voeg hier een titel in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36509" y="4217082"/>
            <a:ext cx="7183184" cy="360040"/>
          </a:xfrm>
          <a:noFill/>
          <a:effectLst/>
        </p:spPr>
        <p:txBody>
          <a:bodyPr lIns="647984" rIns="287993">
            <a:normAutofit/>
          </a:bodyPr>
          <a:lstStyle>
            <a:lvl1pPr marL="0" indent="0" algn="l">
              <a:buNone/>
              <a:defRPr sz="1400">
                <a:solidFill>
                  <a:srgbClr val="106091"/>
                </a:solidFill>
                <a:latin typeface="Corbe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nl-NL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3519"/>
            <a:ext cx="1763688" cy="144016"/>
          </a:xfrm>
          <a:effectLst>
            <a:outerShdw blurRad="38100" dist="12700" dir="2700000" algn="tl" rotWithShape="0">
              <a:prstClr val="black">
                <a:alpha val="26000"/>
              </a:prstClr>
            </a:outerShdw>
          </a:effectLst>
        </p:spPr>
        <p:txBody>
          <a:bodyPr lIns="647984"/>
          <a:lstStyle>
            <a:lvl1pPr algn="l">
              <a:buNone/>
              <a:defRPr sz="800" baseline="0">
                <a:solidFill>
                  <a:schemeClr val="bg1"/>
                </a:solidFill>
              </a:defRPr>
            </a:lvl1pPr>
          </a:lstStyle>
          <a:p>
            <a:pPr lvl="0"/>
            <a:fld id="{C8586F4C-9FBF-44B1-953B-E33E12B4C83F}" type="datetime6">
              <a:rPr lang="nl-NL" smtClean="0"/>
              <a:pPr lvl="0"/>
              <a:t>juli ’16</a:t>
            </a:fld>
            <a:endParaRPr lang="nl-NL" dirty="0"/>
          </a:p>
        </p:txBody>
      </p:sp>
      <p:grpSp>
        <p:nvGrpSpPr>
          <p:cNvPr id="12" name="Groep 11"/>
          <p:cNvGrpSpPr/>
          <p:nvPr userDrawn="1"/>
        </p:nvGrpSpPr>
        <p:grpSpPr>
          <a:xfrm>
            <a:off x="5868143" y="483518"/>
            <a:ext cx="2304258" cy="1353707"/>
            <a:chOff x="6016901" y="1206133"/>
            <a:chExt cx="2417255" cy="1420090"/>
          </a:xfrm>
        </p:grpSpPr>
        <p:sp>
          <p:nvSpPr>
            <p:cNvPr id="13" name="Rechthoek 12"/>
            <p:cNvSpPr/>
            <p:nvPr userDrawn="1"/>
          </p:nvSpPr>
          <p:spPr>
            <a:xfrm>
              <a:off x="6016901" y="1206133"/>
              <a:ext cx="2417255" cy="136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8" descr="Nextlogic---Office-logo zonder payoff-v1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546" y="1474292"/>
              <a:ext cx="1511524" cy="88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hthoek 17"/>
            <p:cNvSpPr/>
            <p:nvPr userDrawn="1"/>
          </p:nvSpPr>
          <p:spPr>
            <a:xfrm>
              <a:off x="6588546" y="2571748"/>
              <a:ext cx="1511524" cy="54475"/>
            </a:xfrm>
            <a:prstGeom prst="rect">
              <a:avLst/>
            </a:prstGeom>
            <a:solidFill>
              <a:srgbClr val="00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/>
      <p:bldP spid="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200"/>
                  </p:stCondLst>
                  <p:endCondLst>
                    <p:cond evt="begin"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) Afbeelding me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8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5" y="1275606"/>
            <a:ext cx="3960440" cy="3147966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3953"/>
            <a:ext cx="4499992" cy="4289548"/>
          </a:xfrm>
          <a:solidFill>
            <a:srgbClr val="E4E4E4"/>
          </a:solidFill>
        </p:spPr>
        <p:txBody>
          <a:bodyPr lIns="899978" rIns="863978" bIns="1187970" rtlCol="0" anchor="ctr">
            <a:normAutofit/>
          </a:bodyPr>
          <a:lstStyle>
            <a:lvl1pPr marL="0" indent="0" algn="ctr">
              <a:buNone/>
              <a:defRPr sz="1300" baseline="0"/>
            </a:lvl1pPr>
          </a:lstStyle>
          <a:p>
            <a:pPr lvl="0"/>
            <a:r>
              <a:rPr lang="nl-NL" noProof="0" dirty="0"/>
              <a:t>Klik hier op het pictogram om een afbeelding toe te voegen</a:t>
            </a:r>
          </a:p>
        </p:txBody>
      </p:sp>
      <p:pic>
        <p:nvPicPr>
          <p:cNvPr id="10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) Afbeelding met opsomming (rever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8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16928" y="1275606"/>
            <a:ext cx="3775052" cy="3366374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752020" y="853953"/>
            <a:ext cx="4391980" cy="4289548"/>
          </a:xfrm>
          <a:solidFill>
            <a:srgbClr val="E4E4E4"/>
          </a:solidFill>
        </p:spPr>
        <p:txBody>
          <a:bodyPr lIns="899978" rIns="863978" bIns="1187970" rtlCol="0" anchor="ctr">
            <a:normAutofit/>
          </a:bodyPr>
          <a:lstStyle>
            <a:lvl1pPr marL="0" indent="0" algn="ctr">
              <a:buNone/>
              <a:defRPr sz="1300" baseline="0"/>
            </a:lvl1pPr>
          </a:lstStyle>
          <a:p>
            <a:pPr lvl="0"/>
            <a:r>
              <a:rPr lang="nl-NL" noProof="0" dirty="0"/>
              <a:t>Klik hier op het pictogram om een afbeelding toe te voegen</a:t>
            </a:r>
          </a:p>
        </p:txBody>
      </p:sp>
      <p:pic>
        <p:nvPicPr>
          <p:cNvPr id="10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494634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ciaal voor infoGFX">
    <p:bg>
      <p:bgPr>
        <a:solidFill>
          <a:srgbClr val="D9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5031579" y="4055820"/>
            <a:ext cx="4112422" cy="604163"/>
          </a:xfrm>
          <a:solidFill>
            <a:schemeClr val="bg1"/>
          </a:solidFill>
          <a:effectLst>
            <a:outerShdw blurRad="114300" dist="76200" dir="2700000" algn="tl" rotWithShape="0">
              <a:prstClr val="black">
                <a:alpha val="17000"/>
              </a:prstClr>
            </a:outerShdw>
          </a:effectLst>
        </p:spPr>
        <p:txBody>
          <a:bodyPr lIns="143996" tIns="143996" rIns="251994" bIns="179996"/>
          <a:lstStyle>
            <a:lvl1pPr algn="r">
              <a:defRPr sz="1800"/>
            </a:lvl1pPr>
          </a:lstStyle>
          <a:p>
            <a:r>
              <a:rPr lang="nl-NL" dirty="0"/>
              <a:t>Neutraal, integraal en centraal plannen</a:t>
            </a:r>
          </a:p>
        </p:txBody>
      </p:sp>
      <p:sp>
        <p:nvSpPr>
          <p:cNvPr id="4" name="Tijdelijke aanduiding voor voettekst 5"/>
          <p:cNvSpPr>
            <a:spLocks noGrp="1"/>
          </p:cNvSpPr>
          <p:nvPr>
            <p:ph type="ftr" sz="quarter" idx="14"/>
          </p:nvPr>
        </p:nvSpPr>
        <p:spPr>
          <a:xfrm>
            <a:off x="576264" y="4751389"/>
            <a:ext cx="3851275" cy="27463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afbeeldin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3"/>
          <p:cNvSpPr>
            <a:spLocks noGrp="1"/>
          </p:cNvSpPr>
          <p:nvPr>
            <p:ph type="ftr" sz="quarter" idx="10"/>
          </p:nvPr>
        </p:nvSpPr>
        <p:spPr>
          <a:xfrm>
            <a:off x="576264" y="4751389"/>
            <a:ext cx="6083300" cy="27463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91438" tIns="45719" rIns="91438" bIns="45719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grpSp>
        <p:nvGrpSpPr>
          <p:cNvPr id="11" name="Groep 10"/>
          <p:cNvGrpSpPr/>
          <p:nvPr userDrawn="1"/>
        </p:nvGrpSpPr>
        <p:grpSpPr>
          <a:xfrm>
            <a:off x="5868143" y="483518"/>
            <a:ext cx="2304258" cy="1353707"/>
            <a:chOff x="6016901" y="1206133"/>
            <a:chExt cx="2417255" cy="1420090"/>
          </a:xfrm>
        </p:grpSpPr>
        <p:sp>
          <p:nvSpPr>
            <p:cNvPr id="12" name="Rechthoek 11"/>
            <p:cNvSpPr/>
            <p:nvPr userDrawn="1"/>
          </p:nvSpPr>
          <p:spPr>
            <a:xfrm>
              <a:off x="6016901" y="1206133"/>
              <a:ext cx="2417255" cy="136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3" name="Afbeelding 12" descr="Nextlogic---Office-logo zonder payoff-v1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546" y="1474292"/>
              <a:ext cx="1511524" cy="88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hthoek 13"/>
            <p:cNvSpPr/>
            <p:nvPr userDrawn="1"/>
          </p:nvSpPr>
          <p:spPr>
            <a:xfrm>
              <a:off x="6588546" y="2571748"/>
              <a:ext cx="1511524" cy="54475"/>
            </a:xfrm>
            <a:prstGeom prst="rect">
              <a:avLst/>
            </a:prstGeom>
            <a:solidFill>
              <a:srgbClr val="00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screen afbeelding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3"/>
          <p:cNvSpPr>
            <a:spLocks noGrp="1"/>
          </p:cNvSpPr>
          <p:nvPr>
            <p:ph type="ftr" sz="quarter" idx="10"/>
          </p:nvPr>
        </p:nvSpPr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/>
              <a:t>Klik hier om voettekst in te voegen</a:t>
            </a:r>
            <a:endParaRPr lang="nl-NL" dirty="0"/>
          </a:p>
        </p:txBody>
      </p:sp>
      <p:grpSp>
        <p:nvGrpSpPr>
          <p:cNvPr id="7" name="Groep 6"/>
          <p:cNvGrpSpPr/>
          <p:nvPr userDrawn="1"/>
        </p:nvGrpSpPr>
        <p:grpSpPr>
          <a:xfrm>
            <a:off x="5868143" y="483518"/>
            <a:ext cx="2304258" cy="1353707"/>
            <a:chOff x="6016901" y="1206133"/>
            <a:chExt cx="2417255" cy="1420090"/>
          </a:xfrm>
        </p:grpSpPr>
        <p:sp>
          <p:nvSpPr>
            <p:cNvPr id="8" name="Rechthoek 7"/>
            <p:cNvSpPr/>
            <p:nvPr userDrawn="1"/>
          </p:nvSpPr>
          <p:spPr>
            <a:xfrm>
              <a:off x="6016901" y="1206133"/>
              <a:ext cx="2417255" cy="136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Afbeelding 8" descr="Nextlogic---Office-logo zonder payoff-v1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546" y="1474292"/>
              <a:ext cx="1511524" cy="88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hthoek 9"/>
            <p:cNvSpPr/>
            <p:nvPr userDrawn="1"/>
          </p:nvSpPr>
          <p:spPr>
            <a:xfrm>
              <a:off x="6588546" y="2571748"/>
              <a:ext cx="1511524" cy="54475"/>
            </a:xfrm>
            <a:prstGeom prst="rect">
              <a:avLst/>
            </a:prstGeom>
            <a:solidFill>
              <a:srgbClr val="00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6545001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indslide met contactgegeven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7520879" y="4732338"/>
            <a:ext cx="1365565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59"/>
          <p:cNvSpPr>
            <a:spLocks noChangeArrowheads="1"/>
          </p:cNvSpPr>
          <p:nvPr userDrawn="1"/>
        </p:nvSpPr>
        <p:spPr bwMode="auto">
          <a:xfrm>
            <a:off x="7522045" y="0"/>
            <a:ext cx="1364400" cy="4732337"/>
          </a:xfrm>
          <a:prstGeom prst="rect">
            <a:avLst/>
          </a:prstGeom>
          <a:solidFill>
            <a:srgbClr val="072D45">
              <a:alpha val="57647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1872000" rIns="0" bIns="0" numCol="1" anchor="ctr"/>
          <a:lstStyle/>
          <a:p>
            <a:r>
              <a:rPr lang="nl-NL" sz="800" b="1" dirty="0">
                <a:solidFill>
                  <a:schemeClr val="bg1"/>
                </a:solidFill>
                <a:latin typeface="Corbel" pitchFamily="34" charset="0"/>
              </a:rPr>
              <a:t>Teunis Steenbeek</a:t>
            </a: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>  </a:t>
            </a:r>
            <a:br>
              <a:rPr lang="nl-NL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Woordvoerder en projectleider</a:t>
            </a: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/>
            </a:r>
            <a:br>
              <a:rPr lang="nl-NL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06-13698108 </a:t>
            </a:r>
            <a:br>
              <a:rPr lang="nl-NL" sz="6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info@nextlogic.nl</a:t>
            </a:r>
            <a:endParaRPr lang="nl-NL" sz="9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900" b="1" dirty="0">
              <a:solidFill>
                <a:schemeClr val="bg1"/>
              </a:solidFill>
              <a:latin typeface="Corbel" pitchFamily="34" charset="0"/>
            </a:endParaRPr>
          </a:p>
          <a:p>
            <a:r>
              <a:rPr lang="nl-NL" sz="800" b="1" dirty="0">
                <a:solidFill>
                  <a:schemeClr val="bg1"/>
                </a:solidFill>
                <a:latin typeface="Corbel" pitchFamily="34" charset="0"/>
              </a:rPr>
              <a:t>Ellen </a:t>
            </a:r>
            <a:r>
              <a:rPr lang="nl-NL" sz="800" b="1" dirty="0" err="1">
                <a:solidFill>
                  <a:schemeClr val="bg1"/>
                </a:solidFill>
                <a:latin typeface="Corbel" pitchFamily="34" charset="0"/>
              </a:rPr>
              <a:t>Naaijkens</a:t>
            </a:r>
            <a:endParaRPr lang="nl-NL" sz="800" dirty="0">
              <a:solidFill>
                <a:schemeClr val="bg1"/>
              </a:solidFill>
              <a:latin typeface="Corbel" pitchFamily="34" charset="0"/>
            </a:endParaRPr>
          </a:p>
          <a:p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Havenbedrijf Rotterdam</a:t>
            </a:r>
            <a:br>
              <a:rPr lang="nl-NL" sz="6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Projectmanagement</a:t>
            </a:r>
            <a:r>
              <a:rPr lang="nl-NL" sz="800" dirty="0">
                <a:solidFill>
                  <a:schemeClr val="bg1"/>
                </a:solidFill>
                <a:latin typeface="Corbel" pitchFamily="34" charset="0"/>
              </a:rPr>
              <a:t/>
            </a:r>
            <a:br>
              <a:rPr lang="nl-NL" sz="8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06-30387320</a:t>
            </a:r>
            <a:br>
              <a:rPr lang="nl-NL" sz="6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info@nextlogic.nl</a:t>
            </a:r>
            <a:br>
              <a:rPr lang="nl-NL" sz="600" dirty="0">
                <a:solidFill>
                  <a:schemeClr val="bg1"/>
                </a:solidFill>
                <a:latin typeface="Corbel" pitchFamily="34" charset="0"/>
              </a:rPr>
            </a:br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900" dirty="0">
              <a:solidFill>
                <a:schemeClr val="bg1"/>
              </a:solidFill>
              <a:latin typeface="Corbel" pitchFamily="34" charset="0"/>
            </a:endParaRPr>
          </a:p>
          <a:p>
            <a:r>
              <a:rPr lang="nl-NL" sz="700" b="1" dirty="0">
                <a:solidFill>
                  <a:schemeClr val="bg1"/>
                </a:solidFill>
                <a:latin typeface="Corbel" pitchFamily="34" charset="0"/>
              </a:rPr>
              <a:t>Financiering</a:t>
            </a:r>
          </a:p>
          <a:p>
            <a:r>
              <a:rPr lang="nl-NL" sz="600" dirty="0" err="1">
                <a:solidFill>
                  <a:schemeClr val="bg1"/>
                </a:solidFill>
                <a:latin typeface="Corbel" pitchFamily="34" charset="0"/>
              </a:rPr>
              <a:t>Nextlogic</a:t>
            </a: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 wordt gefinancierd  door </a:t>
            </a:r>
            <a:r>
              <a:rPr lang="nl-NL" sz="600" baseline="0" dirty="0">
                <a:solidFill>
                  <a:schemeClr val="bg1"/>
                </a:solidFill>
                <a:latin typeface="Corbel" pitchFamily="34" charset="0"/>
              </a:rPr>
              <a:t> h</a:t>
            </a: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et programma Impuls Dynamisch Verkeersmanagement Vaarwegen </a:t>
            </a:r>
            <a:br>
              <a:rPr lang="nl-NL" sz="600" dirty="0">
                <a:solidFill>
                  <a:schemeClr val="bg1"/>
                </a:solidFill>
                <a:latin typeface="Corbel" pitchFamily="34" charset="0"/>
              </a:rPr>
            </a:br>
            <a:r>
              <a:rPr lang="nl-NL" sz="600" dirty="0">
                <a:solidFill>
                  <a:schemeClr val="bg1"/>
                </a:solidFill>
                <a:latin typeface="Corbel" pitchFamily="34" charset="0"/>
              </a:rPr>
              <a:t>(IDVV) van Rijkswaterstaat en Havenbedrijf Rotterdam.</a:t>
            </a: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  <a:p>
            <a:endParaRPr lang="nl-NL" sz="600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5" name="Ondertitel 2"/>
          <p:cNvSpPr txBox="1">
            <a:spLocks/>
          </p:cNvSpPr>
          <p:nvPr userDrawn="1"/>
        </p:nvSpPr>
        <p:spPr>
          <a:xfrm>
            <a:off x="7524055" y="4757738"/>
            <a:ext cx="136842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nl-NL" sz="1000" dirty="0">
                <a:solidFill>
                  <a:srgbClr val="807F7F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6" name="Tijdelijke aanduiding voor voettekst 3"/>
          <p:cNvSpPr>
            <a:spLocks noGrp="1"/>
          </p:cNvSpPr>
          <p:nvPr userDrawn="1">
            <p:ph type="ftr" sz="quarter" idx="10"/>
          </p:nvPr>
        </p:nvSpPr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/>
              <a:t>Klik hier om voettekst in te voegen</a:t>
            </a:r>
            <a:endParaRPr lang="nl-NL" dirty="0"/>
          </a:p>
        </p:txBody>
      </p:sp>
      <p:grpSp>
        <p:nvGrpSpPr>
          <p:cNvPr id="14" name="Groep 13"/>
          <p:cNvGrpSpPr/>
          <p:nvPr userDrawn="1"/>
        </p:nvGrpSpPr>
        <p:grpSpPr>
          <a:xfrm>
            <a:off x="6516216" y="466625"/>
            <a:ext cx="1986569" cy="1169021"/>
            <a:chOff x="6087104" y="1206133"/>
            <a:chExt cx="2413222" cy="1420090"/>
          </a:xfrm>
        </p:grpSpPr>
        <p:sp>
          <p:nvSpPr>
            <p:cNvPr id="15" name="Rechthoek 14"/>
            <p:cNvSpPr/>
            <p:nvPr userDrawn="1"/>
          </p:nvSpPr>
          <p:spPr>
            <a:xfrm>
              <a:off x="6087104" y="1206133"/>
              <a:ext cx="2413222" cy="1365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Afbeelding 8" descr="Nextlogic---Office-logo zonder payoff-v1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546" y="1474292"/>
              <a:ext cx="1511524" cy="88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hthoek 16"/>
            <p:cNvSpPr/>
            <p:nvPr userDrawn="1"/>
          </p:nvSpPr>
          <p:spPr>
            <a:xfrm>
              <a:off x="6588546" y="2571748"/>
              <a:ext cx="1511524" cy="54475"/>
            </a:xfrm>
            <a:prstGeom prst="rect">
              <a:avLst/>
            </a:prstGeom>
            <a:solidFill>
              <a:srgbClr val="00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734" y="3939902"/>
            <a:ext cx="798698" cy="30298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734" y="4345386"/>
            <a:ext cx="311220" cy="2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998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kolommen opsomming + aflopende foto grijs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19"/>
          <p:cNvSpPr/>
          <p:nvPr userDrawn="1"/>
        </p:nvSpPr>
        <p:spPr>
          <a:xfrm>
            <a:off x="0" y="1"/>
            <a:ext cx="9149368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NL" sz="1800">
              <a:solidFill>
                <a:prstClr val="white"/>
              </a:solidFill>
            </a:endParaRPr>
          </a:p>
        </p:txBody>
      </p:sp>
      <p:sp>
        <p:nvSpPr>
          <p:cNvPr id="8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nl-NL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1" y="450001"/>
            <a:ext cx="5044841" cy="307777"/>
          </a:xfrm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7" name="Rechthoek 16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0D4D75"/>
              </a:solidFill>
            </a:endParaRPr>
          </a:p>
        </p:txBody>
      </p:sp>
      <p:sp>
        <p:nvSpPr>
          <p:cNvPr id="18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3953"/>
            <a:ext cx="4615200" cy="4289548"/>
          </a:xfrm>
          <a:solidFill>
            <a:srgbClr val="E4E4E4"/>
          </a:solidFill>
        </p:spPr>
        <p:txBody>
          <a:bodyPr lIns="900000" rIns="864000" bIns="1188000" rtlCol="0" anchor="ctr">
            <a:normAutofit/>
          </a:bodyPr>
          <a:lstStyle>
            <a:lvl1pPr marL="0" indent="0" algn="ctr">
              <a:buNone/>
              <a:defRPr sz="1300" baseline="0"/>
            </a:lvl1pPr>
          </a:lstStyle>
          <a:p>
            <a:pPr lvl="0"/>
            <a:r>
              <a:rPr lang="nl-NL" noProof="0" dirty="0"/>
              <a:t>Klik hier op het pictogram om een afbeelding toe te voegen</a:t>
            </a:r>
          </a:p>
        </p:txBody>
      </p:sp>
      <p:sp>
        <p:nvSpPr>
          <p:cNvPr id="10" name="Tijdelijke aanduiding voor voettekst 5"/>
          <p:cNvSpPr>
            <a:spLocks noGrp="1"/>
          </p:cNvSpPr>
          <p:nvPr>
            <p:ph type="ftr" sz="quarter" idx="14"/>
          </p:nvPr>
        </p:nvSpPr>
        <p:spPr>
          <a:xfrm>
            <a:off x="576264" y="4751389"/>
            <a:ext cx="3851275" cy="274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13" name="Tijdelijke aanduiding voor inhoud 3"/>
          <p:cNvSpPr>
            <a:spLocks noGrp="1"/>
          </p:cNvSpPr>
          <p:nvPr>
            <p:ph sz="quarter" idx="20"/>
          </p:nvPr>
        </p:nvSpPr>
        <p:spPr>
          <a:xfrm>
            <a:off x="4799900" y="1274399"/>
            <a:ext cx="3837600" cy="316800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11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957454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kolommen opsomming grijs -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0"/>
            <a:ext cx="4614318" cy="51435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NL" sz="1800">
              <a:solidFill>
                <a:prstClr val="white"/>
              </a:solidFill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0" y="1"/>
            <a:ext cx="9149368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l-NL" sz="1800">
              <a:solidFill>
                <a:prstClr val="white"/>
              </a:solidFill>
            </a:endParaRPr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spcBef>
                <a:spcPct val="0"/>
              </a:spcBef>
              <a:defRPr/>
            </a:pPr>
            <a:r>
              <a:rPr lang="nl-NL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11" name="Tijdelijke aanduiding voor voettekst 5"/>
          <p:cNvSpPr>
            <a:spLocks noGrp="1"/>
          </p:cNvSpPr>
          <p:nvPr>
            <p:ph type="ftr" sz="quarter" idx="16"/>
          </p:nvPr>
        </p:nvSpPr>
        <p:spPr>
          <a:xfrm>
            <a:off x="576264" y="4751389"/>
            <a:ext cx="3851275" cy="274637"/>
          </a:xfrm>
        </p:spPr>
        <p:txBody>
          <a:bodyPr/>
          <a:lstStyle>
            <a:lvl1pPr>
              <a:defRPr>
                <a:solidFill>
                  <a:srgbClr val="807F7F"/>
                </a:solidFill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1" y="450001"/>
            <a:ext cx="5044841" cy="307777"/>
          </a:xfrm>
        </p:spPr>
        <p:txBody>
          <a:bodyPr tIns="0" bIns="0" anchor="b" anchorCtr="0"/>
          <a:lstStyle>
            <a:lvl1pPr>
              <a:defRPr sz="200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6" name="Rechthoek 1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sz="1800" dirty="0">
              <a:solidFill>
                <a:srgbClr val="0D4D75"/>
              </a:solidFill>
            </a:endParaRPr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19" name="Tijdelijke aanduiding voor inhoud 3"/>
          <p:cNvSpPr>
            <a:spLocks noGrp="1"/>
          </p:cNvSpPr>
          <p:nvPr>
            <p:ph sz="quarter" idx="12"/>
          </p:nvPr>
        </p:nvSpPr>
        <p:spPr>
          <a:xfrm>
            <a:off x="590399" y="1274399"/>
            <a:ext cx="3837585" cy="316800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20" name="Tijdelijke aanduiding voor inhoud 3"/>
          <p:cNvSpPr>
            <a:spLocks noGrp="1"/>
          </p:cNvSpPr>
          <p:nvPr>
            <p:ph sz="quarter" idx="20"/>
          </p:nvPr>
        </p:nvSpPr>
        <p:spPr>
          <a:xfrm>
            <a:off x="4799900" y="1274399"/>
            <a:ext cx="3837600" cy="3168000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pic>
        <p:nvPicPr>
          <p:cNvPr id="14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164360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kolom grijs - special"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0"/>
            <a:ext cx="9149368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ndertitel 2"/>
          <p:cNvSpPr txBox="1">
            <a:spLocks/>
          </p:cNvSpPr>
          <p:nvPr userDrawn="1"/>
        </p:nvSpPr>
        <p:spPr>
          <a:xfrm>
            <a:off x="5219700" y="4757738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rgbClr val="807F7F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48149"/>
            <a:ext cx="5044862" cy="307777"/>
          </a:xfrm>
          <a:noFill/>
          <a:effectLst/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573079" y="4751388"/>
            <a:ext cx="60833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7F7F"/>
                </a:solidFill>
              </a:defRPr>
            </a:lvl1pPr>
          </a:lstStyle>
          <a:p>
            <a:pPr>
              <a:defRPr/>
            </a:pPr>
            <a:r>
              <a:rPr lang="nl-NL" dirty="0"/>
              <a:t>Klik hier om voettekst in te voegen</a:t>
            </a:r>
          </a:p>
        </p:txBody>
      </p:sp>
      <p:sp>
        <p:nvSpPr>
          <p:cNvPr id="12" name="Rechthoek 11"/>
          <p:cNvSpPr/>
          <p:nvPr userDrawn="1"/>
        </p:nvSpPr>
        <p:spPr>
          <a:xfrm rot="18900000">
            <a:off x="8785225" y="4803775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pic>
        <p:nvPicPr>
          <p:cNvPr id="9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989663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ussenbla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3758884"/>
            <a:ext cx="9144000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88900" dir="5400000" algn="t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" y="3777694"/>
            <a:ext cx="7236296" cy="864096"/>
          </a:xfrm>
          <a:noFill/>
          <a:effectLst/>
        </p:spPr>
        <p:txBody>
          <a:bodyPr>
            <a:noAutofit/>
          </a:bodyPr>
          <a:lstStyle>
            <a:lvl1pPr>
              <a:defRPr sz="2400" b="0" baseline="0">
                <a:solidFill>
                  <a:srgbClr val="106091"/>
                </a:solidFill>
              </a:defRPr>
            </a:lvl1pPr>
          </a:lstStyle>
          <a:p>
            <a:r>
              <a:rPr lang="nl-NL" dirty="0"/>
              <a:t>TITEL VAN TUSSENBLAD</a:t>
            </a:r>
          </a:p>
        </p:txBody>
      </p:sp>
      <p:sp>
        <p:nvSpPr>
          <p:cNvPr id="6" name="Rechthoek 5"/>
          <p:cNvSpPr/>
          <p:nvPr userDrawn="1"/>
        </p:nvSpPr>
        <p:spPr>
          <a:xfrm>
            <a:off x="7687524" y="4621166"/>
            <a:ext cx="1080000" cy="25200"/>
          </a:xfrm>
          <a:prstGeom prst="rect">
            <a:avLst/>
          </a:prstGeom>
          <a:solidFill>
            <a:srgbClr val="00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pic>
        <p:nvPicPr>
          <p:cNvPr id="8" name="Afbeelding 7" descr="Nextlogic---Office-logo zonder payoff-v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854" y="3899610"/>
            <a:ext cx="1070992" cy="54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overzicht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/>
          <p:cNvSpPr/>
          <p:nvPr userDrawn="1"/>
        </p:nvSpPr>
        <p:spPr>
          <a:xfrm>
            <a:off x="1532260" y="-1100137"/>
            <a:ext cx="7288212" cy="72882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81100" dir="2880000" sx="98000" sy="98000" algn="ctr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) 1 kolom zonder subtitel"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7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rgbClr val="807F7F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  <a:noFill/>
          <a:effectLst/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</a:t>
            </a:r>
            <a:r>
              <a:rPr lang="nl-NL"/>
              <a:t>te bewerken</a:t>
            </a: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65675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807F7F"/>
                </a:solidFill>
                <a:latin typeface="Corbel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85A7E42-9D40-4344-9336-D5E7522A81CB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76264" y="1275607"/>
            <a:ext cx="8027987" cy="3148013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300" baseline="0"/>
            </a:lvl1pPr>
            <a:lvl2pPr>
              <a:defRPr sz="1400"/>
            </a:lvl2pPr>
            <a:lvl3pPr>
              <a:defRPr sz="1400"/>
            </a:lvl3pPr>
            <a:lvl4pPr marL="809605" indent="-180971">
              <a:defRPr sz="1400"/>
            </a:lvl4pPr>
            <a:lvl5pPr marL="984226" indent="-174621">
              <a:defRPr sz="1400"/>
            </a:lvl5pPr>
          </a:lstStyle>
          <a:p>
            <a:pPr marL="0" indent="0">
              <a:buNone/>
            </a:pPr>
            <a:r>
              <a:rPr lang="nl-NL"/>
              <a:t>Voeg hier tekst of afbeeldingen toe…</a:t>
            </a:r>
          </a:p>
        </p:txBody>
      </p:sp>
      <p:pic>
        <p:nvPicPr>
          <p:cNvPr id="12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) kolom met subtitel"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7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rgbClr val="807F7F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226943"/>
            <a:ext cx="5088010" cy="311624"/>
          </a:xfrm>
          <a:noFill/>
          <a:effectLst/>
        </p:spPr>
        <p:txBody>
          <a:bodyPr tIns="0" bIns="0" anchor="b" anchorCtr="0"/>
          <a:lstStyle>
            <a:lvl1pPr>
              <a:defRPr sz="2000" baseline="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65675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807F7F"/>
                </a:solidFill>
                <a:latin typeface="Corbel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85A7E42-9D40-4344-9336-D5E7522A81CB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76264" y="1275607"/>
            <a:ext cx="8027987" cy="3148013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300" baseline="0"/>
            </a:lvl1pPr>
            <a:lvl2pPr>
              <a:defRPr sz="1400"/>
            </a:lvl2pPr>
            <a:lvl3pPr>
              <a:defRPr sz="1400"/>
            </a:lvl3pPr>
            <a:lvl4pPr marL="809605" indent="-180971">
              <a:defRPr sz="1400"/>
            </a:lvl4pPr>
            <a:lvl5pPr marL="984226" indent="-174621">
              <a:defRPr sz="1400"/>
            </a:lvl5pPr>
          </a:lstStyle>
          <a:p>
            <a:pPr marL="0" indent="0">
              <a:buNone/>
            </a:pPr>
            <a:r>
              <a:rPr lang="nl-NL"/>
              <a:t>Voeg hier tekst of afbeeldingen toe…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94933" y="545783"/>
            <a:ext cx="6841132" cy="144462"/>
          </a:xfrm>
        </p:spPr>
        <p:txBody>
          <a:bodyPr/>
          <a:lstStyle>
            <a:lvl1pPr marL="0" indent="0">
              <a:buNone/>
              <a:defRPr sz="1300">
                <a:solidFill>
                  <a:srgbClr val="807F7F"/>
                </a:solidFill>
              </a:defRPr>
            </a:lvl1pPr>
          </a:lstStyle>
          <a:p>
            <a:pPr lvl="0"/>
            <a:r>
              <a:rPr lang="nl-NL"/>
              <a:t>Klik om hier een subtitel in te voegen</a:t>
            </a:r>
          </a:p>
        </p:txBody>
      </p:sp>
      <p:pic>
        <p:nvPicPr>
          <p:cNvPr id="12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18054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) Opsomming 2 in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0"/>
            <a:ext cx="4499992" cy="51435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21" name="Rechthoek 20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788025" y="1275606"/>
            <a:ext cx="3960440" cy="3147966"/>
          </a:xfrm>
        </p:spPr>
        <p:txBody>
          <a:bodyPr anchor="t" anchorCtr="0">
            <a:normAutofit/>
          </a:bodyPr>
          <a:lstStyle>
            <a:lvl1pPr marL="180971" marR="0" indent="-180971" algn="l" defTabSz="914378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  <a:br>
              <a:rPr lang="nl-NL" dirty="0"/>
            </a:br>
            <a:r>
              <a:rPr lang="nl-NL" dirty="0"/>
              <a:t>Wat moet de vervolg regelafstand worden na shift+ enter en is het font niet te groot?</a:t>
            </a:r>
          </a:p>
        </p:txBody>
      </p:sp>
      <p:sp>
        <p:nvSpPr>
          <p:cNvPr id="22" name="Tijdelijke aanduiding voor inhoud 20"/>
          <p:cNvSpPr>
            <a:spLocks noGrp="1"/>
          </p:cNvSpPr>
          <p:nvPr>
            <p:ph sz="quarter" idx="15"/>
          </p:nvPr>
        </p:nvSpPr>
        <p:spPr>
          <a:xfrm>
            <a:off x="576001" y="1275607"/>
            <a:ext cx="3816350" cy="3168650"/>
          </a:xfrm>
        </p:spPr>
        <p:txBody>
          <a:bodyPr anchor="t" anchorCtr="0">
            <a:norm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>
                <a:solidFill>
                  <a:srgbClr val="575757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</p:spPr>
        <p:txBody>
          <a:bodyPr tIns="0" bIns="0" anchor="b" anchorCtr="0"/>
          <a:lstStyle>
            <a:lvl1pPr>
              <a:defRPr sz="200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6" name="Rechthoek 1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pic>
        <p:nvPicPr>
          <p:cNvPr id="11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) Opsomming 2 in kolommen (revers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4662010" y="0"/>
            <a:ext cx="4481990" cy="51435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21" name="Rechthoek 20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63786" y="1275606"/>
            <a:ext cx="3873200" cy="3147966"/>
          </a:xfrm>
        </p:spPr>
        <p:txBody>
          <a:bodyPr anchor="t" anchorCtr="0">
            <a:normAutofit/>
          </a:bodyPr>
          <a:lstStyle>
            <a:lvl1pPr marL="180971" marR="0" indent="-180971" algn="l" defTabSz="914378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  <a:br>
              <a:rPr lang="nl-NL" dirty="0"/>
            </a:br>
            <a:r>
              <a:rPr lang="nl-NL" dirty="0"/>
              <a:t>Wat moet de vervolg regelafstand worden na shift+ enter en is het font niet te groot?</a:t>
            </a:r>
          </a:p>
        </p:txBody>
      </p:sp>
      <p:sp>
        <p:nvSpPr>
          <p:cNvPr id="22" name="Tijdelijke aanduiding voor inhoud 20"/>
          <p:cNvSpPr>
            <a:spLocks noGrp="1"/>
          </p:cNvSpPr>
          <p:nvPr>
            <p:ph sz="quarter" idx="15"/>
          </p:nvPr>
        </p:nvSpPr>
        <p:spPr>
          <a:xfrm>
            <a:off x="4887034" y="1275607"/>
            <a:ext cx="3717215" cy="3168650"/>
          </a:xfrm>
        </p:spPr>
        <p:txBody>
          <a:bodyPr anchor="t" anchorCtr="0">
            <a:norm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>
                <a:solidFill>
                  <a:srgbClr val="575757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</p:spPr>
        <p:txBody>
          <a:bodyPr tIns="0" bIns="0" anchor="b" anchorCtr="0"/>
          <a:lstStyle>
            <a:lvl1pPr>
              <a:defRPr sz="200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6" name="Rechthoek 1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pic>
        <p:nvPicPr>
          <p:cNvPr id="11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899466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) Opsomming 2/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5652120" y="0"/>
            <a:ext cx="3491879" cy="51435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21" name="Rechthoek 20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63786" y="1275606"/>
            <a:ext cx="3873200" cy="3147966"/>
          </a:xfrm>
        </p:spPr>
        <p:txBody>
          <a:bodyPr anchor="t" anchorCtr="0">
            <a:normAutofit/>
          </a:bodyPr>
          <a:lstStyle>
            <a:lvl1pPr marL="180971" marR="0" indent="-180971" algn="l" defTabSz="914378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  <a:br>
              <a:rPr lang="nl-NL" dirty="0"/>
            </a:br>
            <a:r>
              <a:rPr lang="nl-NL" dirty="0"/>
              <a:t>Wat moet de vervolg regelafstand worden na shift+ enter en is het font niet te groot?</a:t>
            </a:r>
          </a:p>
        </p:txBody>
      </p:sp>
      <p:sp>
        <p:nvSpPr>
          <p:cNvPr id="22" name="Tijdelijke aanduiding voor inhoud 20"/>
          <p:cNvSpPr>
            <a:spLocks noGrp="1"/>
          </p:cNvSpPr>
          <p:nvPr>
            <p:ph sz="quarter" idx="15"/>
          </p:nvPr>
        </p:nvSpPr>
        <p:spPr>
          <a:xfrm>
            <a:off x="6012160" y="1275607"/>
            <a:ext cx="2592089" cy="3168650"/>
          </a:xfrm>
        </p:spPr>
        <p:txBody>
          <a:bodyPr anchor="t" anchorCtr="0">
            <a:norm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>
                <a:solidFill>
                  <a:srgbClr val="575757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0" y="446154"/>
            <a:ext cx="5088010" cy="311624"/>
          </a:xfrm>
        </p:spPr>
        <p:txBody>
          <a:bodyPr tIns="0" bIns="0" anchor="b" anchorCtr="0"/>
          <a:lstStyle>
            <a:lvl1pPr>
              <a:defRPr sz="200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6" name="Rechthoek 1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pic>
        <p:nvPicPr>
          <p:cNvPr id="11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368185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) Opsomming in 2 kolommen, met sub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0"/>
            <a:ext cx="4499992" cy="51435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21" name="Rechthoek 20"/>
          <p:cNvSpPr/>
          <p:nvPr userDrawn="1"/>
        </p:nvSpPr>
        <p:spPr>
          <a:xfrm>
            <a:off x="5368" y="1"/>
            <a:ext cx="9144000" cy="8539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nl-NL"/>
          </a:p>
        </p:txBody>
      </p:sp>
      <p:sp>
        <p:nvSpPr>
          <p:cNvPr id="10" name="Ondertitel 2"/>
          <p:cNvSpPr txBox="1">
            <a:spLocks/>
          </p:cNvSpPr>
          <p:nvPr userDrawn="1"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788025" y="1275606"/>
            <a:ext cx="3960440" cy="3147966"/>
          </a:xfrm>
        </p:spPr>
        <p:txBody>
          <a:bodyPr anchor="t" anchorCtr="0">
            <a:normAutofit/>
          </a:bodyPr>
          <a:lstStyle>
            <a:lvl1pPr marL="180971" marR="0" indent="-180971" algn="l" defTabSz="914378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 sz="1300" baseline="0"/>
            </a:lvl1pPr>
            <a:lvl2pPr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om de modelstijlen te bewerken</a:t>
            </a:r>
            <a:br>
              <a:rPr lang="nl-NL" dirty="0"/>
            </a:br>
            <a:r>
              <a:rPr lang="nl-NL" dirty="0"/>
              <a:t>Wat moet de vervolg regelafstand worden na shift+ enter en is het font niet te groot?</a:t>
            </a:r>
          </a:p>
        </p:txBody>
      </p:sp>
      <p:sp>
        <p:nvSpPr>
          <p:cNvPr id="22" name="Tijdelijke aanduiding voor inhoud 20"/>
          <p:cNvSpPr>
            <a:spLocks noGrp="1"/>
          </p:cNvSpPr>
          <p:nvPr>
            <p:ph sz="quarter" idx="15"/>
          </p:nvPr>
        </p:nvSpPr>
        <p:spPr>
          <a:xfrm>
            <a:off x="576001" y="1275607"/>
            <a:ext cx="3816350" cy="3168650"/>
          </a:xfrm>
        </p:spPr>
        <p:txBody>
          <a:bodyPr anchor="t" anchorCtr="0">
            <a:normAutofit/>
          </a:bodyPr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defRPr sz="1300" baseline="0">
                <a:solidFill>
                  <a:srgbClr val="575757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0" y="226554"/>
            <a:ext cx="5088010" cy="311624"/>
          </a:xfrm>
        </p:spPr>
        <p:txBody>
          <a:bodyPr tIns="0" bIns="0" anchor="b" anchorCtr="0"/>
          <a:lstStyle>
            <a:lvl1pPr>
              <a:defRPr sz="2000"/>
            </a:lvl1pPr>
          </a:lstStyle>
          <a:p>
            <a:r>
              <a:rPr lang="nl-NL" dirty="0"/>
              <a:t>Klik om het opmaakprofiel te bewerken</a:t>
            </a:r>
          </a:p>
        </p:txBody>
      </p:sp>
      <p:sp>
        <p:nvSpPr>
          <p:cNvPr id="16" name="Rechthoek 15"/>
          <p:cNvSpPr/>
          <p:nvPr userDrawn="1"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0D4D75"/>
              </a:solidFill>
            </a:endParaRPr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8604250" y="4787620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FDC61B1-1A46-4DC0-8F11-CB8C2D939A19}" type="slidenum">
              <a:rPr lang="nl-NL" smtClean="0"/>
              <a:pPr>
                <a:defRPr/>
              </a:pPr>
              <a:t>‹nr.›</a:t>
            </a:fld>
            <a:endParaRPr lang="nl-NL" dirty="0"/>
          </a:p>
        </p:txBody>
      </p:sp>
      <p:sp>
        <p:nvSpPr>
          <p:cNvPr id="14" name="Tijdelijke aanduiding voor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94933" y="545783"/>
            <a:ext cx="6841132" cy="144462"/>
          </a:xfrm>
        </p:spPr>
        <p:txBody>
          <a:bodyPr/>
          <a:lstStyle>
            <a:lvl1pPr marL="0" indent="0">
              <a:buNone/>
              <a:defRPr sz="1300">
                <a:solidFill>
                  <a:srgbClr val="807F7F"/>
                </a:solidFill>
              </a:defRPr>
            </a:lvl1pPr>
          </a:lstStyle>
          <a:p>
            <a:pPr lvl="0"/>
            <a:r>
              <a:rPr lang="nl-NL"/>
              <a:t>Klik om hier een subtitel in te voegen</a:t>
            </a:r>
          </a:p>
        </p:txBody>
      </p:sp>
      <p:pic>
        <p:nvPicPr>
          <p:cNvPr id="15" name="Afbeelding 6" descr="Nextlogic---Office-logo zonder payoff-v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638" y="184914"/>
            <a:ext cx="998537" cy="50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105191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" y="493047"/>
            <a:ext cx="5504283" cy="710552"/>
          </a:xfrm>
          <a:prstGeom prst="rect">
            <a:avLst/>
          </a:prstGeom>
          <a:noFill/>
          <a:effectLst/>
        </p:spPr>
        <p:txBody>
          <a:bodyPr vert="horz" wrap="none" lIns="575986" tIns="71999" rIns="287993" bIns="143996" rtlCol="0" anchor="ctr">
            <a:spAutoFit/>
          </a:bodyPr>
          <a:lstStyle/>
          <a:p>
            <a:r>
              <a:rPr lang="nl-NL" dirty="0"/>
              <a:t>Doelstellingen van ketenpartijen bij integrale planning </a:t>
            </a:r>
            <a:br>
              <a:rPr lang="nl-NL" dirty="0"/>
            </a:br>
            <a:r>
              <a:rPr lang="nl-NL" dirty="0"/>
              <a:t>van terminal </a:t>
            </a:r>
            <a:r>
              <a:rPr lang="nl-NL" dirty="0" err="1"/>
              <a:t>slots</a:t>
            </a:r>
            <a:r>
              <a:rPr lang="nl-NL" dirty="0"/>
              <a:t> zijn redelijk in lijn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76264" y="1368426"/>
            <a:ext cx="8027987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opmaakprofielen van de modeltekst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7" r:id="rId2"/>
    <p:sldLayoutId id="2147483737" r:id="rId3"/>
    <p:sldLayoutId id="2147483739" r:id="rId4"/>
    <p:sldLayoutId id="2147483751" r:id="rId5"/>
    <p:sldLayoutId id="2147483742" r:id="rId6"/>
    <p:sldLayoutId id="2147483759" r:id="rId7"/>
    <p:sldLayoutId id="2147483767" r:id="rId8"/>
    <p:sldLayoutId id="2147483752" r:id="rId9"/>
    <p:sldLayoutId id="2147483743" r:id="rId10"/>
    <p:sldLayoutId id="2147483760" r:id="rId11"/>
    <p:sldLayoutId id="2147483750" r:id="rId12"/>
    <p:sldLayoutId id="2147483744" r:id="rId13"/>
    <p:sldLayoutId id="2147483769" r:id="rId14"/>
    <p:sldLayoutId id="2147483768" r:id="rId15"/>
    <p:sldLayoutId id="2147483745" r:id="rId16"/>
    <p:sldLayoutId id="2147483762" r:id="rId17"/>
    <p:sldLayoutId id="2147483765" r:id="rId18"/>
    <p:sldLayoutId id="2147483766" r:id="rId19"/>
  </p:sldLayoutIdLst>
  <p:transition spd="med"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kern="1200">
          <a:solidFill>
            <a:srgbClr val="009ED6"/>
          </a:solidFill>
          <a:latin typeface="Corbe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5pPr>
      <a:lvl6pPr marL="457189" algn="l" rtl="0" fontAlgn="base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6pPr>
      <a:lvl7pPr marL="914378" algn="l" rtl="0" fontAlgn="base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7pPr>
      <a:lvl8pPr marL="1371566" algn="l" rtl="0" fontAlgn="base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8pPr>
      <a:lvl9pPr marL="1828754" algn="l" rtl="0" fontAlgn="base">
        <a:spcBef>
          <a:spcPct val="0"/>
        </a:spcBef>
        <a:spcAft>
          <a:spcPct val="0"/>
        </a:spcAft>
        <a:defRPr sz="2000">
          <a:solidFill>
            <a:srgbClr val="106091"/>
          </a:solidFill>
          <a:latin typeface="Corbel" pitchFamily="34" charset="0"/>
        </a:defRPr>
      </a:lvl9pPr>
    </p:titleStyle>
    <p:bodyStyle>
      <a:lvl1pPr marL="180971" indent="-18097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575757"/>
          </a:solidFill>
          <a:latin typeface="Corbel" pitchFamily="34" charset="0"/>
          <a:ea typeface="+mn-ea"/>
          <a:cs typeface="+mn-cs"/>
        </a:defRPr>
      </a:lvl1pPr>
      <a:lvl2pPr marL="447664" indent="-26669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575757"/>
          </a:solidFill>
          <a:latin typeface="Corbel" pitchFamily="34" charset="0"/>
          <a:ea typeface="+mn-ea"/>
          <a:cs typeface="+mn-cs"/>
        </a:defRPr>
      </a:lvl2pPr>
      <a:lvl3pPr marL="628634" indent="-18097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575757"/>
          </a:solidFill>
          <a:latin typeface="Corbel" pitchFamily="34" charset="0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Corbel" pitchFamily="34" charset="0"/>
          <a:ea typeface="+mn-ea"/>
          <a:cs typeface="+mn-cs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Corbel" pitchFamily="34" charset="0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emf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Betrouwbaar containerbinnenvaartproduct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53132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40373"/>
            <a:ext cx="7393432" cy="615553"/>
          </a:xfrm>
        </p:spPr>
        <p:txBody>
          <a:bodyPr/>
          <a:lstStyle/>
          <a:p>
            <a:r>
              <a:rPr lang="nl-NL" dirty="0"/>
              <a:t>Noodzaak optimalisatie afhandeling containerbinnenvaart en </a:t>
            </a:r>
            <a:br>
              <a:rPr lang="nl-NL" dirty="0"/>
            </a:br>
            <a:r>
              <a:rPr lang="nl-NL" dirty="0"/>
              <a:t>efficiëntere werkwijze</a:t>
            </a:r>
          </a:p>
        </p:txBody>
      </p:sp>
      <p:sp>
        <p:nvSpPr>
          <p:cNvPr id="14340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5C48B8-86D8-4941-9459-CBE06603E226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1559"/>
            <a:ext cx="9143999" cy="5143500"/>
          </a:xfrm>
          <a:blipFill>
            <a:blip r:embed="rId4"/>
            <a:tile tx="0" ty="0" sx="100000" sy="100000" flip="none" algn="tl"/>
          </a:blipFill>
        </p:spPr>
      </p:pic>
      <p:sp>
        <p:nvSpPr>
          <p:cNvPr id="31" name="Afgeronde rechthoek 30"/>
          <p:cNvSpPr/>
          <p:nvPr/>
        </p:nvSpPr>
        <p:spPr>
          <a:xfrm>
            <a:off x="701570" y="1356615"/>
            <a:ext cx="1980220" cy="1089770"/>
          </a:xfrm>
          <a:prstGeom prst="roundRect">
            <a:avLst>
              <a:gd name="adj" fmla="val 1027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Ontevredenheid over: verblijfstijden, wachttijden, piekvorming, spookmeldingen en kleine call-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sizes</a:t>
            </a:r>
            <a:endParaRPr lang="nl-NL" sz="1000" b="1" dirty="0">
              <a:solidFill>
                <a:srgbClr val="807F7F"/>
              </a:solidFill>
              <a:latin typeface="Corbel" pitchFamily="34" charset="0"/>
            </a:endParaRPr>
          </a:p>
        </p:txBody>
      </p:sp>
      <p:sp>
        <p:nvSpPr>
          <p:cNvPr id="32" name="Afgeronde rechthoek 31"/>
          <p:cNvSpPr/>
          <p:nvPr/>
        </p:nvSpPr>
        <p:spPr>
          <a:xfrm>
            <a:off x="6372200" y="3606865"/>
            <a:ext cx="2096880" cy="907621"/>
          </a:xfrm>
          <a:prstGeom prst="roundRect">
            <a:avLst>
              <a:gd name="adj" fmla="val 126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Groei &amp; 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modal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shift ambities, groei van terminals mv2 en concurrentie andere havens </a:t>
            </a:r>
          </a:p>
        </p:txBody>
      </p:sp>
      <p:sp>
        <p:nvSpPr>
          <p:cNvPr id="6" name="Afgeronde rechthoek 5"/>
          <p:cNvSpPr/>
          <p:nvPr/>
        </p:nvSpPr>
        <p:spPr>
          <a:xfrm>
            <a:off x="6732240" y="1428947"/>
            <a:ext cx="2016791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Onbetrouwbare planning: verladers &amp; expediteurs willen kunnen vertrouwen op product</a:t>
            </a:r>
          </a:p>
        </p:txBody>
      </p:sp>
      <p:sp>
        <p:nvSpPr>
          <p:cNvPr id="8" name="Rechthoek 7"/>
          <p:cNvSpPr/>
          <p:nvPr/>
        </p:nvSpPr>
        <p:spPr>
          <a:xfrm rot="18900000">
            <a:off x="8785226" y="4803776"/>
            <a:ext cx="174625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5219701" y="4757739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bg1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10" name="Tijdelijke aanduiding voor dianummer 5"/>
          <p:cNvSpPr txBox="1">
            <a:spLocks/>
          </p:cNvSpPr>
          <p:nvPr/>
        </p:nvSpPr>
        <p:spPr>
          <a:xfrm>
            <a:off x="8604250" y="4765675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nl-NL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900" kern="1200">
                <a:solidFill>
                  <a:srgbClr val="807F7F"/>
                </a:solidFill>
                <a:latin typeface="Corbel" pitchFamily="34" charset="0"/>
                <a:ea typeface="Tahoma" pitchFamily="34" charset="0"/>
                <a:cs typeface="Tahoma" pitchFamily="34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3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5A7E42-9D40-4344-9336-D5E7522A81CB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  <p:sp>
        <p:nvSpPr>
          <p:cNvPr id="11" name="Afgeronde rechthoek 5"/>
          <p:cNvSpPr/>
          <p:nvPr/>
        </p:nvSpPr>
        <p:spPr>
          <a:xfrm>
            <a:off x="1421650" y="3561860"/>
            <a:ext cx="2016791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Multi-bilateraal contact; geen gevalideerd overzicht van de juiste gegevens; “zoekplaatje” en veelvuldig 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herplannen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/ herstellen</a:t>
            </a:r>
          </a:p>
        </p:txBody>
      </p:sp>
    </p:spTree>
    <p:extLst>
      <p:ext uri="{BB962C8B-B14F-4D97-AF65-F5344CB8AC3E}">
        <p14:creationId xmlns:p14="http://schemas.microsoft.com/office/powerpoint/2010/main" val="45810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Neutrale integrale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DC61B1-1A46-4DC0-8F11-CB8C2D939A19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5" name="Tijdelijke aanduiding voor afbeelding 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16" t="-29029" r="-4273" b="-32126"/>
          <a:stretch/>
        </p:blipFill>
        <p:spPr>
          <a:xfrm>
            <a:off x="1311702" y="231490"/>
            <a:ext cx="5980600" cy="5700026"/>
          </a:xfrm>
        </p:spPr>
      </p:pic>
      <p:sp>
        <p:nvSpPr>
          <p:cNvPr id="8" name="Afgeronde rechthoek 30"/>
          <p:cNvSpPr/>
          <p:nvPr/>
        </p:nvSpPr>
        <p:spPr>
          <a:xfrm>
            <a:off x="632221" y="1221600"/>
            <a:ext cx="1890210" cy="960536"/>
          </a:xfrm>
          <a:prstGeom prst="wedgeRoundRectCallout">
            <a:avLst>
              <a:gd name="adj1" fmla="val 33435"/>
              <a:gd name="adj2" fmla="val 68234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/>
            <a:r>
              <a:rPr lang="nl-NL" sz="1300" b="1" dirty="0">
                <a:solidFill>
                  <a:srgbClr val="807F7F"/>
                </a:solidFill>
                <a:latin typeface="Corbel" pitchFamily="34" charset="0"/>
              </a:rPr>
              <a:t>NEUTRAAL</a:t>
            </a:r>
          </a:p>
          <a:p>
            <a:pPr lvl="0" algn="ctr"/>
            <a:r>
              <a:rPr lang="nl-NL" sz="1050" dirty="0">
                <a:solidFill>
                  <a:srgbClr val="807F7F"/>
                </a:solidFill>
                <a:latin typeface="Corbel" pitchFamily="34" charset="0"/>
              </a:rPr>
              <a:t>Alle deelnemers worden gelijk behandeld. </a:t>
            </a:r>
          </a:p>
        </p:txBody>
      </p:sp>
      <p:sp>
        <p:nvSpPr>
          <p:cNvPr id="9" name="Afgeronde rechthoek 30"/>
          <p:cNvSpPr/>
          <p:nvPr/>
        </p:nvSpPr>
        <p:spPr>
          <a:xfrm>
            <a:off x="6687235" y="3426845"/>
            <a:ext cx="1877453" cy="951912"/>
          </a:xfrm>
          <a:prstGeom prst="wedgeRoundRectCallout">
            <a:avLst>
              <a:gd name="adj1" fmla="val -60599"/>
              <a:gd name="adj2" fmla="val -3276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ctr"/>
            <a:r>
              <a:rPr lang="nl-NL" sz="1300" b="1" dirty="0">
                <a:solidFill>
                  <a:srgbClr val="807F7F"/>
                </a:solidFill>
                <a:latin typeface="Corbel" pitchFamily="34" charset="0"/>
              </a:rPr>
              <a:t>INTEGRAAL</a:t>
            </a:r>
          </a:p>
          <a:p>
            <a:pPr lvl="0" algn="ctr"/>
            <a:r>
              <a:rPr lang="nl-NL" sz="1050" dirty="0">
                <a:solidFill>
                  <a:srgbClr val="807F7F"/>
                </a:solidFill>
                <a:latin typeface="Corbel" pitchFamily="34" charset="0"/>
              </a:rPr>
              <a:t>Centrale planning van alle containerbinnenvaart in de Rotterdamse haven.</a:t>
            </a:r>
          </a:p>
        </p:txBody>
      </p:sp>
    </p:spTree>
    <p:extLst>
      <p:ext uri="{BB962C8B-B14F-4D97-AF65-F5344CB8AC3E}">
        <p14:creationId xmlns:p14="http://schemas.microsoft.com/office/powerpoint/2010/main" val="2289049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Informatie-uitwisselen is de basis voor integrale planning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2FDC61B1-1A46-4DC0-8F11-CB8C2D939A19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61561"/>
            <a:ext cx="9144000" cy="4281939"/>
          </a:xfr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Biedt mogelijkheden versterken operationele samenwerking</a:t>
            </a:r>
          </a:p>
        </p:txBody>
      </p:sp>
      <p:sp>
        <p:nvSpPr>
          <p:cNvPr id="7" name="Tijdelijke aanduiding voor dianummer 5"/>
          <p:cNvSpPr txBox="1">
            <a:spLocks/>
          </p:cNvSpPr>
          <p:nvPr/>
        </p:nvSpPr>
        <p:spPr>
          <a:xfrm>
            <a:off x="8586619" y="4806876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nl-NL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900" kern="1200">
                <a:solidFill>
                  <a:srgbClr val="807F7F"/>
                </a:solidFill>
                <a:latin typeface="Corbel" pitchFamily="34" charset="0"/>
                <a:ea typeface="Tahoma" pitchFamily="34" charset="0"/>
                <a:cs typeface="Tahoma" pitchFamily="34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3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F25C48B8-86D8-4941-9459-CBE06603E226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 rot="18900000">
            <a:off x="8767595" y="4823032"/>
            <a:ext cx="174625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5202070" y="4776995"/>
            <a:ext cx="3419475" cy="2619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>
                <a:solidFill>
                  <a:srgbClr val="10609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nl-NL" sz="1000" dirty="0">
                <a:solidFill>
                  <a:schemeClr val="bg1"/>
                </a:solidFill>
                <a:latin typeface="Corbel" pitchFamily="34" charset="0"/>
              </a:rPr>
              <a:t>nextlogic.nl</a:t>
            </a:r>
          </a:p>
        </p:txBody>
      </p:sp>
      <p:sp>
        <p:nvSpPr>
          <p:cNvPr id="11" name="Tijdelijke aanduiding voor dianummer 5"/>
          <p:cNvSpPr txBox="1">
            <a:spLocks/>
          </p:cNvSpPr>
          <p:nvPr/>
        </p:nvSpPr>
        <p:spPr>
          <a:xfrm>
            <a:off x="8586619" y="4784931"/>
            <a:ext cx="539750" cy="274638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nl-NL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900" kern="1200">
                <a:solidFill>
                  <a:srgbClr val="807F7F"/>
                </a:solidFill>
                <a:latin typeface="Corbel" pitchFamily="34" charset="0"/>
                <a:ea typeface="Tahoma" pitchFamily="34" charset="0"/>
                <a:cs typeface="Tahoma" pitchFamily="34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3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5A7E42-9D40-4344-9336-D5E7522A81CB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sp>
        <p:nvSpPr>
          <p:cNvPr id="12" name="Afgeronde rechthoek 5"/>
          <p:cNvSpPr/>
          <p:nvPr/>
        </p:nvSpPr>
        <p:spPr>
          <a:xfrm>
            <a:off x="206515" y="1140224"/>
            <a:ext cx="2016791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Relevante informatie </a:t>
            </a:r>
            <a:r>
              <a:rPr lang="nl-NL" sz="1000" b="1" i="1" dirty="0">
                <a:solidFill>
                  <a:srgbClr val="807F7F"/>
                </a:solidFill>
                <a:latin typeface="Corbel" pitchFamily="34" charset="0"/>
              </a:rPr>
              <a:t>eenduidig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beschikbaar; te benutten voor commerciële afwegingen en informeren klanten</a:t>
            </a:r>
          </a:p>
        </p:txBody>
      </p:sp>
      <p:sp>
        <p:nvSpPr>
          <p:cNvPr id="13" name="Afgeronde rechthoek 5"/>
          <p:cNvSpPr/>
          <p:nvPr/>
        </p:nvSpPr>
        <p:spPr>
          <a:xfrm>
            <a:off x="6911807" y="2841780"/>
            <a:ext cx="2016791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Veelal stille communicatie via platform; Upload via API vanuit eigen bedrijfssystemen plannen en  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herplannen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wordt voor u gedaan</a:t>
            </a:r>
          </a:p>
        </p:txBody>
      </p:sp>
      <p:sp>
        <p:nvSpPr>
          <p:cNvPr id="14" name="Afgeronde rechthoek 5"/>
          <p:cNvSpPr/>
          <p:nvPr/>
        </p:nvSpPr>
        <p:spPr>
          <a:xfrm>
            <a:off x="6863440" y="1140223"/>
            <a:ext cx="2016791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Plannen en 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herplannen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wordt uitbesteed aan </a:t>
            </a:r>
            <a:r>
              <a:rPr lang="nl-NL" sz="1000" b="1" dirty="0" err="1">
                <a:solidFill>
                  <a:srgbClr val="807F7F"/>
                </a:solidFill>
                <a:latin typeface="Corbel" pitchFamily="34" charset="0"/>
              </a:rPr>
              <a:t>Nextlogic</a:t>
            </a:r>
            <a:r>
              <a:rPr lang="nl-NL" sz="1000" b="1" dirty="0">
                <a:solidFill>
                  <a:srgbClr val="807F7F"/>
                </a:solidFill>
                <a:latin typeface="Corbel" pitchFamily="34" charset="0"/>
              </a:rPr>
              <a:t> en centraal uitgevoerd; </a:t>
            </a:r>
          </a:p>
        </p:txBody>
      </p:sp>
    </p:spTree>
    <p:extLst>
      <p:ext uri="{BB962C8B-B14F-4D97-AF65-F5344CB8AC3E}">
        <p14:creationId xmlns:p14="http://schemas.microsoft.com/office/powerpoint/2010/main" val="32134346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4963996" y="1266605"/>
            <a:ext cx="3793469" cy="3420380"/>
          </a:xfrm>
        </p:spPr>
        <p:txBody>
          <a:bodyPr>
            <a:normAutofit/>
          </a:bodyPr>
          <a:lstStyle/>
          <a:p>
            <a:pPr marL="18000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nl-NL" sz="1100" b="1" dirty="0"/>
              <a:t>Samenwerking van zeehaventerminals, empty depots en </a:t>
            </a:r>
            <a:r>
              <a:rPr lang="nl-NL" sz="1100" b="1" dirty="0" err="1"/>
              <a:t>barge</a:t>
            </a:r>
            <a:r>
              <a:rPr lang="nl-NL" sz="1100" b="1" dirty="0"/>
              <a:t> operators. </a:t>
            </a:r>
            <a:r>
              <a:rPr lang="nl-NL" sz="1100" dirty="0"/>
              <a:t/>
            </a:r>
            <a:br>
              <a:rPr lang="nl-NL" sz="1100" dirty="0"/>
            </a:br>
            <a:r>
              <a:rPr lang="nl-NL" sz="1100" b="1" dirty="0"/>
              <a:t/>
            </a:r>
            <a:br>
              <a:rPr lang="nl-NL" sz="1100" b="1" dirty="0"/>
            </a:br>
            <a:r>
              <a:rPr lang="nl-NL" sz="1100" b="1" dirty="0"/>
              <a:t>GEZAMENLIJK DOEL </a:t>
            </a:r>
          </a:p>
          <a:p>
            <a:pPr marL="180000">
              <a:lnSpc>
                <a:spcPct val="100000"/>
              </a:lnSpc>
              <a:spcAft>
                <a:spcPts val="800"/>
              </a:spcAft>
            </a:pPr>
            <a:r>
              <a:rPr lang="nl-NL" sz="1100" dirty="0"/>
              <a:t>Permanente verbetering van containerbinnenvaartproduct</a:t>
            </a:r>
          </a:p>
          <a:p>
            <a:pPr marL="180000">
              <a:lnSpc>
                <a:spcPct val="100000"/>
              </a:lnSpc>
              <a:spcAft>
                <a:spcPts val="800"/>
              </a:spcAft>
            </a:pPr>
            <a:r>
              <a:rPr lang="nl-NL" sz="1100" dirty="0"/>
              <a:t>Betrouwbare planning &amp; operatie</a:t>
            </a:r>
          </a:p>
          <a:p>
            <a:pPr marL="180000">
              <a:lnSpc>
                <a:spcPct val="150000"/>
              </a:lnSpc>
              <a:spcAft>
                <a:spcPts val="800"/>
              </a:spcAft>
            </a:pPr>
            <a:r>
              <a:rPr lang="nl-NL" sz="1100" dirty="0"/>
              <a:t>Optimale inzet van assets; kades, kranen en schepen</a:t>
            </a:r>
            <a:br>
              <a:rPr lang="nl-NL" sz="1100" dirty="0"/>
            </a:br>
            <a:r>
              <a:rPr lang="nl-NL" sz="1100" dirty="0"/>
              <a:t/>
            </a:r>
            <a:br>
              <a:rPr lang="nl-NL" sz="1100" dirty="0"/>
            </a:br>
            <a:r>
              <a:rPr lang="nl-NL" sz="1100" b="1" dirty="0"/>
              <a:t> VOORWAARDEN</a:t>
            </a:r>
          </a:p>
          <a:p>
            <a:pPr marL="180000">
              <a:lnSpc>
                <a:spcPct val="100000"/>
              </a:lnSpc>
              <a:spcAft>
                <a:spcPts val="800"/>
              </a:spcAft>
            </a:pPr>
            <a:r>
              <a:rPr lang="nl-NL" sz="1100" dirty="0"/>
              <a:t>Optimaliseren vanuit de keten</a:t>
            </a:r>
          </a:p>
          <a:p>
            <a:pPr marL="180000">
              <a:lnSpc>
                <a:spcPct val="100000"/>
              </a:lnSpc>
              <a:spcAft>
                <a:spcPts val="800"/>
              </a:spcAft>
            </a:pPr>
            <a:r>
              <a:rPr lang="nl-NL" sz="1100" dirty="0"/>
              <a:t>Naleven spelregels en business </a:t>
            </a:r>
            <a:r>
              <a:rPr lang="nl-NL" sz="1100" dirty="0" err="1"/>
              <a:t>rules</a:t>
            </a:r>
            <a:r>
              <a:rPr lang="nl-NL" sz="1100" dirty="0"/>
              <a:t> </a:t>
            </a:r>
          </a:p>
          <a:p>
            <a:pPr marL="180000">
              <a:lnSpc>
                <a:spcPct val="100000"/>
              </a:lnSpc>
              <a:spcAft>
                <a:spcPts val="800"/>
              </a:spcAft>
            </a:pPr>
            <a:r>
              <a:rPr lang="nl-NL" sz="1100" dirty="0"/>
              <a:t>Iedereen heeft vergelijkbaar voordeel</a:t>
            </a:r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nl-NL" sz="1100" dirty="0"/>
          </a:p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endParaRPr lang="nl-NL" sz="1100" dirty="0"/>
          </a:p>
          <a:p>
            <a:pPr marL="180000" indent="0">
              <a:lnSpc>
                <a:spcPct val="100000"/>
              </a:lnSpc>
              <a:spcAft>
                <a:spcPts val="800"/>
              </a:spcAft>
              <a:buNone/>
            </a:pPr>
            <a:endParaRPr lang="nl-NL" sz="1100" dirty="0"/>
          </a:p>
          <a:p>
            <a:pPr marL="180000" lvl="1" indent="0">
              <a:spcAft>
                <a:spcPts val="800"/>
              </a:spcAft>
              <a:buNone/>
            </a:pPr>
            <a:endParaRPr lang="nl-NL" sz="1100" dirty="0"/>
          </a:p>
          <a:p>
            <a:pPr marL="180000" lvl="1" indent="0">
              <a:spcAft>
                <a:spcPts val="800"/>
              </a:spcAft>
              <a:buNone/>
            </a:pPr>
            <a:endParaRPr lang="nl-NL" sz="11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50001"/>
            <a:ext cx="5489065" cy="307777"/>
          </a:xfrm>
        </p:spPr>
        <p:txBody>
          <a:bodyPr/>
          <a:lstStyle/>
          <a:p>
            <a:r>
              <a:rPr lang="nl-NL" dirty="0"/>
              <a:t>	  Van, voor en door de markt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DC61B1-1A46-4DC0-8F11-CB8C2D939A19}" type="slidenum">
              <a:rPr lang="nl-NL" smtClean="0"/>
              <a:pPr/>
              <a:t>5</a:t>
            </a:fld>
            <a:endParaRPr lang="nl-NL" dirty="0"/>
          </a:p>
        </p:txBody>
      </p:sp>
      <p:grpSp>
        <p:nvGrpSpPr>
          <p:cNvPr id="17" name="Groep 16"/>
          <p:cNvGrpSpPr/>
          <p:nvPr/>
        </p:nvGrpSpPr>
        <p:grpSpPr>
          <a:xfrm>
            <a:off x="324821" y="366505"/>
            <a:ext cx="1114046" cy="1026852"/>
            <a:chOff x="548466" y="1170739"/>
            <a:chExt cx="1114046" cy="1026852"/>
          </a:xfrm>
        </p:grpSpPr>
        <p:sp>
          <p:nvSpPr>
            <p:cNvPr id="27" name="Frame 20"/>
            <p:cNvSpPr/>
            <p:nvPr/>
          </p:nvSpPr>
          <p:spPr bwMode="auto">
            <a:xfrm rot="5400000">
              <a:off x="592063" y="1170739"/>
              <a:ext cx="1026852" cy="1026852"/>
            </a:xfrm>
            <a:prstGeom prst="teardrop">
              <a:avLst>
                <a:gd name="adj" fmla="val 101433"/>
              </a:avLst>
            </a:prstGeom>
            <a:solidFill>
              <a:srgbClr val="E28F0C"/>
            </a:solidFill>
            <a:ln w="28575">
              <a:noFill/>
              <a:miter lim="800000"/>
              <a:headEnd/>
              <a:tailEnd/>
            </a:ln>
            <a:effectLst>
              <a:outerShdw blurRad="190500" dist="114300" dir="2700000" algn="tl" rotWithShape="0">
                <a:prstClr val="black">
                  <a:alpha val="34000"/>
                </a:prstClr>
              </a:outerShdw>
            </a:effectLst>
          </p:spPr>
          <p:txBody>
            <a:bodyPr vert="vert" wrap="none" lIns="0" tIns="0" rIns="0" bIns="0" anchor="ctr"/>
            <a:lstStyle/>
            <a:p>
              <a:pPr algn="ctr">
                <a:defRPr/>
              </a:pPr>
              <a:endParaRPr lang="nl-NL" sz="1050" b="1" dirty="0">
                <a:solidFill>
                  <a:prstClr val="white"/>
                </a:solidFill>
                <a:latin typeface="Corbel" pitchFamily="34" charset="0"/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548466" y="1292629"/>
              <a:ext cx="1114046" cy="607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nl-NL" sz="200" b="1" dirty="0">
                <a:solidFill>
                  <a:prstClr val="white"/>
                </a:solidFill>
                <a:latin typeface="Corbel" pitchFamily="34" charset="0"/>
              </a:endParaRPr>
            </a:p>
            <a:p>
              <a:pPr algn="ctr">
                <a:defRPr/>
              </a:pPr>
              <a:r>
                <a:rPr lang="nl-NL" sz="1050" b="1" dirty="0">
                  <a:solidFill>
                    <a:prstClr val="white"/>
                  </a:solidFill>
                  <a:latin typeface="Corbel" pitchFamily="34" charset="0"/>
                </a:rPr>
                <a:t>25 actief </a:t>
              </a:r>
            </a:p>
            <a:p>
              <a:pPr algn="ctr">
                <a:defRPr/>
              </a:pPr>
              <a:r>
                <a:rPr lang="nl-NL" sz="1050" b="1" dirty="0">
                  <a:solidFill>
                    <a:prstClr val="white"/>
                  </a:solidFill>
                  <a:latin typeface="Corbel" pitchFamily="34" charset="0"/>
                </a:rPr>
                <a:t>betrokken </a:t>
              </a:r>
            </a:p>
            <a:p>
              <a:pPr algn="ctr">
                <a:defRPr/>
              </a:pPr>
              <a:r>
                <a:rPr lang="nl-NL" sz="1050" b="1" dirty="0">
                  <a:solidFill>
                    <a:prstClr val="white"/>
                  </a:solidFill>
                  <a:latin typeface="Corbel" pitchFamily="34" charset="0"/>
                </a:rPr>
                <a:t>marktpartijen</a:t>
              </a:r>
            </a:p>
          </p:txBody>
        </p:sp>
      </p:grpSp>
      <p:grpSp>
        <p:nvGrpSpPr>
          <p:cNvPr id="29" name="Groep 28"/>
          <p:cNvGrpSpPr/>
          <p:nvPr/>
        </p:nvGrpSpPr>
        <p:grpSpPr>
          <a:xfrm>
            <a:off x="-288540" y="1795436"/>
            <a:ext cx="4634749" cy="2244473"/>
            <a:chOff x="344252" y="1908184"/>
            <a:chExt cx="3580156" cy="1733768"/>
          </a:xfrm>
        </p:grpSpPr>
        <p:pic>
          <p:nvPicPr>
            <p:cNvPr id="30" name="Afbeelding 29" descr="Nextlogic---Office-logo zonder payoff-v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162" y="2416161"/>
              <a:ext cx="884570" cy="506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726" y="2344748"/>
              <a:ext cx="759682" cy="237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4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284058" y="3336233"/>
              <a:ext cx="415393" cy="156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90053" y="3492522"/>
              <a:ext cx="517045" cy="149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782653" y="3092806"/>
              <a:ext cx="541465" cy="54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0163" y="1908184"/>
              <a:ext cx="443824" cy="248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" descr="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470" y="2032598"/>
              <a:ext cx="508559" cy="203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Afbeelding 36" descr="ect_logo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159" y="2112905"/>
              <a:ext cx="384571" cy="217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Afbeelding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4252" y="2573129"/>
              <a:ext cx="1216140" cy="412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9" name="Groep 38"/>
            <p:cNvGrpSpPr/>
            <p:nvPr/>
          </p:nvGrpSpPr>
          <p:grpSpPr>
            <a:xfrm>
              <a:off x="1514039" y="2323068"/>
              <a:ext cx="1483304" cy="1079255"/>
              <a:chOff x="3673407" y="1427604"/>
              <a:chExt cx="2977885" cy="2214182"/>
            </a:xfrm>
          </p:grpSpPr>
          <p:cxnSp>
            <p:nvCxnSpPr>
              <p:cNvPr id="41" name="Rechte verbindingslijn 40"/>
              <p:cNvCxnSpPr/>
              <p:nvPr/>
            </p:nvCxnSpPr>
            <p:spPr>
              <a:xfrm flipH="1">
                <a:off x="4045645" y="2931790"/>
                <a:ext cx="310333" cy="384217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/>
              <p:cNvCxnSpPr/>
              <p:nvPr/>
            </p:nvCxnSpPr>
            <p:spPr>
              <a:xfrm>
                <a:off x="5148064" y="3006786"/>
                <a:ext cx="0" cy="635000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/>
              <p:cNvCxnSpPr/>
              <p:nvPr/>
            </p:nvCxnSpPr>
            <p:spPr>
              <a:xfrm>
                <a:off x="6059835" y="2931790"/>
                <a:ext cx="364921" cy="324035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/>
              <p:cNvCxnSpPr/>
              <p:nvPr/>
            </p:nvCxnSpPr>
            <p:spPr>
              <a:xfrm flipH="1" flipV="1">
                <a:off x="4417878" y="1427604"/>
                <a:ext cx="319564" cy="288033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44"/>
              <p:cNvCxnSpPr/>
              <p:nvPr/>
            </p:nvCxnSpPr>
            <p:spPr>
              <a:xfrm flipH="1">
                <a:off x="6098683" y="1794441"/>
                <a:ext cx="552609" cy="334092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5"/>
              <p:cNvCxnSpPr/>
              <p:nvPr/>
            </p:nvCxnSpPr>
            <p:spPr>
              <a:xfrm flipH="1">
                <a:off x="3673407" y="2473659"/>
                <a:ext cx="434346" cy="0"/>
              </a:xfrm>
              <a:prstGeom prst="line">
                <a:avLst/>
              </a:prstGeom>
              <a:ln w="12700" cap="rnd">
                <a:prstDash val="sysDot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4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229109" y="2689622"/>
              <a:ext cx="483631" cy="233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393928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1572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Nextlogic templat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rmAutofit/>
      </a:bodyPr>
      <a:lstStyle>
        <a:defPPr fontAlgn="auto">
          <a:spcAft>
            <a:spcPts val="0"/>
          </a:spcAft>
          <a:defRPr sz="1050" dirty="0" smtClean="0">
            <a:solidFill>
              <a:schemeClr val="bg1"/>
            </a:solidFill>
            <a:latin typeface="Corbe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Soort xmlns="333aa08b-d9ba-4c3f-9a89-9d24bdb4fed0">Performance meting</Document_x0020_Soor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6288B702FF9440965AE290600A9893" ma:contentTypeVersion="3" ma:contentTypeDescription="Een nieuw document maken." ma:contentTypeScope="" ma:versionID="b0ea00c2c018ef43ff9353567fa9368e">
  <xsd:schema xmlns:xsd="http://www.w3.org/2001/XMLSchema" xmlns:p="http://schemas.microsoft.com/office/2006/metadata/properties" xmlns:ns2="333aa08b-d9ba-4c3f-9a89-9d24bdb4fed0" targetNamespace="http://schemas.microsoft.com/office/2006/metadata/properties" ma:root="true" ma:fieldsID="3d23b7120f00ac01be49b34e304974db" ns2:_="">
    <xsd:import namespace="333aa08b-d9ba-4c3f-9a89-9d24bdb4fed0"/>
    <xsd:element name="properties">
      <xsd:complexType>
        <xsd:sequence>
          <xsd:element name="documentManagement">
            <xsd:complexType>
              <xsd:all>
                <xsd:element ref="ns2:Document_x0020_Soort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333aa08b-d9ba-4c3f-9a89-9d24bdb4fed0" elementFormDefault="qualified">
    <xsd:import namespace="http://schemas.microsoft.com/office/2006/documentManagement/types"/>
    <xsd:element name="Document_x0020_Soort" ma:index="8" ma:displayName="Document Soort" ma:format="Dropdown" ma:internalName="Document_x0020_Soort">
      <xsd:simpleType>
        <xsd:restriction base="dms:Choice">
          <xsd:enumeration value="Programma onderwerp algemeen"/>
          <xsd:enumeration value="Financieel"/>
          <xsd:enumeration value="Governance"/>
          <xsd:enumeration value="Inhuur &amp; Inkoop"/>
          <xsd:enumeration value="Informatie-uitwisseling"/>
          <xsd:enumeration value="Neutrale, integrale planning"/>
          <xsd:enumeration value="Performance meting"/>
          <xsd:enumeration value="Call optimalisatie"/>
          <xsd:enumeration value="ETA berekeningen"/>
          <xsd:enumeration value="Oude documenten H1 2012 en eerder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44DB94-EC73-4905-8153-3B7883E5BD5A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333aa08b-d9ba-4c3f-9a89-9d24bdb4fed0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B0AB8D-ADF3-4673-A7E4-A5DA92B463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3aa08b-d9ba-4c3f-9a89-9d24bdb4fed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649D682-9A7A-48CD-973B-0549FA5597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20768</TotalTime>
  <Words>165</Words>
  <Application>Microsoft Macintosh PowerPoint</Application>
  <PresentationFormat>Diavoorstelling (16:9)</PresentationFormat>
  <Paragraphs>42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Calibri</vt:lpstr>
      <vt:lpstr>Corbel</vt:lpstr>
      <vt:lpstr>Tahoma</vt:lpstr>
      <vt:lpstr>Nextlogic template</vt:lpstr>
      <vt:lpstr>Betrouwbaar containerbinnenvaartproduct</vt:lpstr>
      <vt:lpstr>Noodzaak optimalisatie afhandeling containerbinnenvaart en  efficiëntere werkwijze</vt:lpstr>
      <vt:lpstr>Neutrale integrale planning</vt:lpstr>
      <vt:lpstr>Informatie-uitwisselen is de basis voor integrale planning</vt:lpstr>
      <vt:lpstr>   Van, voor en door de markt </vt:lpstr>
      <vt:lpstr>PowerPoint-presentatie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Kantoor 1</dc:creator>
  <cp:lastModifiedBy>Tim Steen</cp:lastModifiedBy>
  <cp:revision>1756</cp:revision>
  <cp:lastPrinted>2017-05-18T14:53:58Z</cp:lastPrinted>
  <dcterms:created xsi:type="dcterms:W3CDTF">2012-10-04T20:03:29Z</dcterms:created>
  <dcterms:modified xsi:type="dcterms:W3CDTF">2017-06-30T15:16:30Z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0x010100E06288B702FF9440965AE290600A9893</vt:lpwstr>
  </property>
</Properties>
</file>